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A47FB64-759C-48FD-9504-08D459EB921C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A1926F49-BCF2-4572-9A3F-55178336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49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6EBB053-8EFF-422E-8BEE-075704D7950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87D1D04-12C8-4F63-9D61-A22A279A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70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17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4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74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2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6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9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5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2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76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5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1D04-12C8-4F63-9D61-A22A279A0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4762AD8-5CE8-44AB-B9F8-A99735A766BA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E3B02E-5A03-47E7-996A-30E317A21F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57600" cy="1702160"/>
          </a:xfrm>
        </p:spPr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Light Independent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9349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referred to as “Dark Reaction” </a:t>
            </a:r>
          </a:p>
          <a:p>
            <a:pPr lvl="1"/>
            <a:r>
              <a:rPr lang="en-US" dirty="0" smtClean="0"/>
              <a:t>Does NOT require light to occur</a:t>
            </a:r>
          </a:p>
          <a:p>
            <a:pPr lvl="1"/>
            <a:r>
              <a:rPr lang="en-US" dirty="0" smtClean="0"/>
              <a:t>Can happen at any time day or night</a:t>
            </a:r>
          </a:p>
          <a:p>
            <a:r>
              <a:rPr lang="en-US" dirty="0" smtClean="0"/>
              <a:t>Ingredients</a:t>
            </a:r>
          </a:p>
          <a:p>
            <a:pPr lvl="1"/>
            <a:r>
              <a:rPr lang="en-US" dirty="0" smtClean="0"/>
              <a:t>ATP (move to stroma)</a:t>
            </a:r>
          </a:p>
          <a:p>
            <a:pPr lvl="1"/>
            <a:r>
              <a:rPr lang="en-US" dirty="0" smtClean="0"/>
              <a:t>NADPH (move to stroma)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r>
              <a:rPr lang="en-US" sz="2600" dirty="0" smtClean="0"/>
              <a:t>Enzymes from stroma catalyze reaction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2209800"/>
            <a:ext cx="332263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4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Independent Rxn…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0"/>
            <a:ext cx="3231753" cy="3934968"/>
          </a:xfrm>
        </p:spPr>
        <p:txBody>
          <a:bodyPr>
            <a:normAutofit/>
          </a:bodyPr>
          <a:lstStyle/>
          <a:p>
            <a:r>
              <a:rPr lang="en-US" dirty="0" smtClean="0"/>
              <a:t>Carbon Fixation – Calvin Cycle</a:t>
            </a:r>
          </a:p>
          <a:p>
            <a:pPr lvl="1"/>
            <a:r>
              <a:rPr lang="en-US" dirty="0" smtClean="0"/>
              <a:t>Series of reactions that binds C, H, O together</a:t>
            </a:r>
          </a:p>
          <a:p>
            <a:pPr lvl="2"/>
            <a:r>
              <a:rPr lang="en-US" dirty="0" smtClean="0"/>
              <a:t>Utilizes ATP</a:t>
            </a:r>
          </a:p>
          <a:p>
            <a:pPr lvl="2"/>
            <a:r>
              <a:rPr lang="en-US" dirty="0" smtClean="0"/>
              <a:t>Forms sugar molecules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3836987" cy="385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1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10694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9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that affect photosynthesis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light, increase photosynthesis </a:t>
            </a:r>
          </a:p>
          <a:p>
            <a:pPr lvl="1"/>
            <a:r>
              <a:rPr lang="en-US" dirty="0" smtClean="0"/>
              <a:t>Until </a:t>
            </a:r>
            <a:r>
              <a:rPr lang="en-US" dirty="0"/>
              <a:t>all pigments are </a:t>
            </a:r>
            <a:r>
              <a:rPr lang="en-US" dirty="0" smtClean="0"/>
              <a:t>saturated</a:t>
            </a:r>
          </a:p>
          <a:p>
            <a:r>
              <a:rPr lang="en-US" dirty="0" smtClean="0"/>
              <a:t>CO</a:t>
            </a:r>
            <a:r>
              <a:rPr lang="en-US" baseline="-25000" dirty="0"/>
              <a:t>2 </a:t>
            </a:r>
            <a:endParaRPr lang="en-US" baseline="-25000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carbon dioxide, increase </a:t>
            </a:r>
            <a:r>
              <a:rPr lang="en-US" dirty="0" smtClean="0"/>
              <a:t>photosynthesis</a:t>
            </a:r>
          </a:p>
          <a:p>
            <a:pPr lvl="1"/>
            <a:r>
              <a:rPr lang="en-US" dirty="0" smtClean="0"/>
              <a:t>Until </a:t>
            </a:r>
            <a:r>
              <a:rPr lang="en-US" dirty="0"/>
              <a:t>carbon dioxide reaches a certain </a:t>
            </a:r>
            <a:r>
              <a:rPr lang="en-US" dirty="0" smtClean="0"/>
              <a:t>concentration</a:t>
            </a:r>
          </a:p>
          <a:p>
            <a:r>
              <a:rPr lang="en-US" dirty="0"/>
              <a:t>Temperature </a:t>
            </a:r>
            <a:endParaRPr lang="en-US" dirty="0" smtClean="0"/>
          </a:p>
          <a:p>
            <a:pPr lvl="1"/>
            <a:r>
              <a:rPr lang="en-US" dirty="0" smtClean="0"/>
              <a:t>Affects </a:t>
            </a:r>
            <a:r>
              <a:rPr lang="en-US" dirty="0"/>
              <a:t>enzyme activity (range </a:t>
            </a:r>
            <a:r>
              <a:rPr lang="en-US" dirty="0" smtClean="0"/>
              <a:t>of </a:t>
            </a:r>
            <a:r>
              <a:rPr lang="en-US" dirty="0"/>
              <a:t>temp.)</a:t>
            </a:r>
          </a:p>
        </p:txBody>
      </p:sp>
    </p:spTree>
    <p:extLst>
      <p:ext uri="{BB962C8B-B14F-4D97-AF65-F5344CB8AC3E}">
        <p14:creationId xmlns:p14="http://schemas.microsoft.com/office/powerpoint/2010/main" val="33979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of converting light energy to chemical energy (glucose)</a:t>
            </a:r>
          </a:p>
          <a:p>
            <a:r>
              <a:rPr lang="en-US" dirty="0" smtClean="0"/>
              <a:t>Solar </a:t>
            </a:r>
            <a:r>
              <a:rPr lang="en-US" dirty="0"/>
              <a:t>energy is stored in chemical bonds of food molecules</a:t>
            </a:r>
          </a:p>
          <a:p>
            <a:r>
              <a:rPr lang="en-US" dirty="0" smtClean="0"/>
              <a:t>Autotrophs </a:t>
            </a:r>
            <a:r>
              <a:rPr lang="en-US" dirty="0"/>
              <a:t>(self producers) use the food they make to fuel their life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General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467600" cy="350897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r>
              <a:rPr lang="pt-BR" sz="2800" dirty="0" smtClean="0"/>
              <a:t>Energy </a:t>
            </a:r>
            <a:r>
              <a:rPr lang="pt-BR" sz="2800" dirty="0"/>
              <a:t>(light)  +  CO</a:t>
            </a:r>
            <a:r>
              <a:rPr lang="pt-BR" sz="2800" baseline="-25000" dirty="0"/>
              <a:t>2</a:t>
            </a:r>
            <a:r>
              <a:rPr lang="pt-BR" sz="2800" dirty="0"/>
              <a:t>   +   H</a:t>
            </a:r>
            <a:r>
              <a:rPr lang="pt-BR" sz="2800" baseline="-25000" dirty="0"/>
              <a:t>2</a:t>
            </a:r>
            <a:r>
              <a:rPr lang="pt-BR" sz="2800" dirty="0"/>
              <a:t>O   </a:t>
            </a:r>
            <a:r>
              <a:rPr lang="pt-BR" sz="2800" dirty="0" smtClean="0">
                <a:sym typeface="Wingdings" pitchFamily="2" charset="2"/>
              </a:rPr>
              <a:t></a:t>
            </a:r>
            <a:r>
              <a:rPr lang="pt-BR" sz="2800" dirty="0" smtClean="0"/>
              <a:t>   </a:t>
            </a:r>
            <a:r>
              <a:rPr lang="pt-BR" sz="2800" dirty="0"/>
              <a:t>Glucose  +  </a:t>
            </a:r>
            <a:r>
              <a:rPr lang="pt-BR" sz="2800" dirty="0" smtClean="0"/>
              <a:t>O</a:t>
            </a:r>
            <a:r>
              <a:rPr lang="pt-BR" sz="2800" baseline="-25000" dirty="0" smtClean="0"/>
              <a:t>2</a:t>
            </a:r>
          </a:p>
          <a:p>
            <a:pPr marL="68580" indent="0">
              <a:buNone/>
            </a:pPr>
            <a:endParaRPr lang="pt-BR" sz="2800" baseline="-25000" dirty="0"/>
          </a:p>
          <a:p>
            <a:pPr marL="68580" indent="0">
              <a:buNone/>
            </a:pPr>
            <a:endParaRPr lang="pt-BR" sz="2800" baseline="-25000" dirty="0" smtClean="0"/>
          </a:p>
          <a:p>
            <a:pPr marL="68580" indent="0">
              <a:buNone/>
            </a:pPr>
            <a:endParaRPr lang="pt-BR" sz="2800" baseline="-250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Oxygen is a waste product of photosynthesis. 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Carbon </a:t>
            </a:r>
            <a:r>
              <a:rPr lang="en-US" sz="2800" dirty="0"/>
              <a:t>dioxide is required.</a:t>
            </a:r>
            <a:r>
              <a:rPr lang="pt-BR" sz="2800" dirty="0" smtClean="0"/>
              <a:t>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5" y="533400"/>
            <a:ext cx="295421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44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Light:  Ultimate source of energy for all living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Pigments – absorb light according to wavelength (chlorophyll – absorbs red, blue, orange, violet)</a:t>
            </a:r>
          </a:p>
          <a:p>
            <a:r>
              <a:rPr lang="en-US" dirty="0" smtClean="0"/>
              <a:t>Because </a:t>
            </a:r>
            <a:r>
              <a:rPr lang="en-US" dirty="0"/>
              <a:t>chlorophyll does not absorb green – it reflects it </a:t>
            </a:r>
          </a:p>
          <a:p>
            <a:pPr lvl="1"/>
            <a:r>
              <a:rPr lang="en-US" dirty="0" smtClean="0"/>
              <a:t>Plants </a:t>
            </a:r>
            <a:r>
              <a:rPr lang="en-US" dirty="0"/>
              <a:t>appear green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2362200"/>
            <a:ext cx="410244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82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does photosynthesis take place?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Chloroplasts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Thylakoids</a:t>
            </a:r>
          </a:p>
          <a:p>
            <a:pPr lvl="1"/>
            <a:r>
              <a:rPr lang="en-US" dirty="0" smtClean="0"/>
              <a:t>Stacks </a:t>
            </a:r>
            <a:r>
              <a:rPr lang="en-US" dirty="0"/>
              <a:t>of tiny </a:t>
            </a:r>
            <a:r>
              <a:rPr lang="en-US" dirty="0" smtClean="0"/>
              <a:t>sacs</a:t>
            </a:r>
          </a:p>
          <a:p>
            <a:pPr lvl="1"/>
            <a:r>
              <a:rPr lang="en-US" dirty="0" smtClean="0"/>
              <a:t>Which contain </a:t>
            </a:r>
            <a:r>
              <a:rPr lang="en-US" dirty="0"/>
              <a:t>the </a:t>
            </a:r>
            <a:r>
              <a:rPr lang="en-US" dirty="0" smtClean="0"/>
              <a:t>chlorophyll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Stroma </a:t>
            </a:r>
          </a:p>
          <a:p>
            <a:pPr lvl="1"/>
            <a:r>
              <a:rPr lang="en-US" dirty="0" smtClean="0"/>
              <a:t>Enzyme </a:t>
            </a:r>
            <a:r>
              <a:rPr lang="en-US" dirty="0"/>
              <a:t>containing fluid </a:t>
            </a:r>
            <a:r>
              <a:rPr lang="en-US" dirty="0" smtClean="0"/>
              <a:t>surrounding </a:t>
            </a:r>
            <a:r>
              <a:rPr lang="en-US" dirty="0"/>
              <a:t>the thylakoids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399661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93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Photosynthesis:  Two Step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316009"/>
            <a:ext cx="3402459" cy="639762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Light Dependent Reaction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Energy </a:t>
            </a:r>
            <a:r>
              <a:rPr lang="en-US" dirty="0"/>
              <a:t>from sun is captured as chemical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Thylakoids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2316010"/>
            <a:ext cx="3419354" cy="639762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Light Independent Reaction 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Carbon </a:t>
            </a:r>
            <a:r>
              <a:rPr lang="en-US" dirty="0"/>
              <a:t>from CO</a:t>
            </a:r>
            <a:r>
              <a:rPr lang="en-US" baseline="-25000" dirty="0"/>
              <a:t>2</a:t>
            </a:r>
            <a:r>
              <a:rPr lang="en-US" dirty="0"/>
              <a:t> combines with hydrogen </a:t>
            </a:r>
            <a:r>
              <a:rPr lang="en-US" dirty="0" smtClean="0"/>
              <a:t>to </a:t>
            </a:r>
            <a:r>
              <a:rPr lang="en-US" dirty="0"/>
              <a:t>form </a:t>
            </a:r>
            <a:r>
              <a:rPr lang="en-US" dirty="0" smtClean="0"/>
              <a:t>sugar</a:t>
            </a:r>
          </a:p>
          <a:p>
            <a:r>
              <a:rPr lang="en-US" dirty="0" smtClean="0"/>
              <a:t>Stroma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Light Dependent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Ingredients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Red </a:t>
            </a:r>
            <a:r>
              <a:rPr lang="en-US" dirty="0"/>
              <a:t>and Blue light strikes chlorophyll and causes electrons to absorb </a:t>
            </a:r>
            <a:r>
              <a:rPr lang="en-US" dirty="0" smtClean="0"/>
              <a:t>energy </a:t>
            </a:r>
          </a:p>
          <a:p>
            <a:pPr lvl="1"/>
            <a:r>
              <a:rPr lang="en-US" dirty="0" smtClean="0"/>
              <a:t>Higher energy level (PE)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25486"/>
            <a:ext cx="4248376" cy="3113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18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Light Dependent Rxn…</a:t>
            </a:r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5" y="2313432"/>
            <a:ext cx="7223697" cy="18013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Reactions </a:t>
            </a:r>
            <a:r>
              <a:rPr lang="en-US" dirty="0"/>
              <a:t>occur </a:t>
            </a:r>
            <a:r>
              <a:rPr lang="en-US" dirty="0" smtClean="0"/>
              <a:t>as </a:t>
            </a:r>
            <a:r>
              <a:rPr lang="en-US" dirty="0"/>
              <a:t>electrons pass down the electron transport </a:t>
            </a:r>
            <a:r>
              <a:rPr lang="en-US" dirty="0" smtClean="0"/>
              <a:t>chain</a:t>
            </a:r>
          </a:p>
          <a:p>
            <a:pPr lvl="1"/>
            <a:r>
              <a:rPr lang="en-US" dirty="0" smtClean="0"/>
              <a:t>Lose energy = build ATP molecules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/>
              <a:t>is split </a:t>
            </a:r>
            <a:r>
              <a:rPr lang="en-US" dirty="0" smtClean="0"/>
              <a:t>producing O</a:t>
            </a:r>
            <a:r>
              <a:rPr lang="en-US" baseline="-25000" dirty="0" smtClean="0"/>
              <a:t>2</a:t>
            </a:r>
            <a:r>
              <a:rPr lang="en-US" dirty="0" smtClean="0"/>
              <a:t> &amp; </a:t>
            </a:r>
            <a:r>
              <a:rPr lang="en-US" i="1" dirty="0" smtClean="0"/>
              <a:t>NADPH</a:t>
            </a:r>
          </a:p>
          <a:p>
            <a:pPr lvl="1"/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i="1" dirty="0" smtClean="0"/>
              <a:t> is a waste product</a:t>
            </a:r>
          </a:p>
          <a:p>
            <a:pPr lvl="1"/>
            <a:r>
              <a:rPr lang="en-US" i="1" dirty="0" smtClean="0"/>
              <a:t>NADPH is used later</a:t>
            </a:r>
            <a:endParaRPr lang="en-US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7656513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Light Dependent Reaction:  Where do we go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Summary:  Utilized light (energy) and H</a:t>
            </a:r>
            <a:r>
              <a:rPr lang="en-US" baseline="-25000" dirty="0" smtClean="0"/>
              <a:t>2</a:t>
            </a:r>
            <a:r>
              <a:rPr lang="en-US" dirty="0" smtClean="0"/>
              <a:t>O in order to produce…</a:t>
            </a:r>
          </a:p>
          <a:p>
            <a:pPr lvl="1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– waste product</a:t>
            </a:r>
          </a:p>
          <a:p>
            <a:pPr lvl="1"/>
            <a:r>
              <a:rPr lang="en-US" dirty="0" smtClean="0"/>
              <a:t>ATP – energy needed later</a:t>
            </a:r>
          </a:p>
          <a:p>
            <a:pPr lvl="1"/>
            <a:r>
              <a:rPr lang="en-US" dirty="0" smtClean="0"/>
              <a:t>NADPH – H “taxi” needed later</a:t>
            </a:r>
          </a:p>
          <a:p>
            <a:r>
              <a:rPr lang="en-US" dirty="0" smtClean="0"/>
              <a:t>Next up…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7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386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Photosynthesis</vt:lpstr>
      <vt:lpstr>Photosynthesis</vt:lpstr>
      <vt:lpstr>General Formula</vt:lpstr>
      <vt:lpstr>Light:  Ultimate source of energy for all living organisms</vt:lpstr>
      <vt:lpstr>Where does photosynthesis take place?</vt:lpstr>
      <vt:lpstr>Photosynthesis:  Two Step Process</vt:lpstr>
      <vt:lpstr>Light Dependent Reaction</vt:lpstr>
      <vt:lpstr>Light Dependent Rxn…cont’</vt:lpstr>
      <vt:lpstr>Light Dependent Reaction:  Where do we go next?</vt:lpstr>
      <vt:lpstr>Light Independent Reaction</vt:lpstr>
      <vt:lpstr>Light Independent Rxn…cont’</vt:lpstr>
      <vt:lpstr>PowerPoint Presentation</vt:lpstr>
      <vt:lpstr>Factors that affect photosynthesis</vt:lpstr>
    </vt:vector>
  </TitlesOfParts>
  <Company>Weld County School District 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Markee Swank</dc:creator>
  <cp:lastModifiedBy>Markee Swank</cp:lastModifiedBy>
  <cp:revision>28</cp:revision>
  <cp:lastPrinted>2010-10-12T16:46:33Z</cp:lastPrinted>
  <dcterms:created xsi:type="dcterms:W3CDTF">2010-08-07T15:53:46Z</dcterms:created>
  <dcterms:modified xsi:type="dcterms:W3CDTF">2010-10-21T17:15:28Z</dcterms:modified>
</cp:coreProperties>
</file>